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5" r:id="rId3"/>
    <p:sldId id="256" r:id="rId4"/>
    <p:sldId id="259" r:id="rId5"/>
    <p:sldId id="258" r:id="rId6"/>
    <p:sldId id="257" r:id="rId7"/>
    <p:sldId id="260" r:id="rId8"/>
    <p:sldId id="261" r:id="rId9"/>
    <p:sldId id="262" r:id="rId10"/>
    <p:sldId id="263" r:id="rId11"/>
    <p:sldId id="264" r:id="rId12"/>
    <p:sldId id="265" r:id="rId13"/>
    <p:sldId id="266" r:id="rId14"/>
    <p:sldId id="267" r:id="rId15"/>
    <p:sldId id="273"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5025-8C46-2847-A36C-E5DEE5B63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BDE4B9-082C-BE48-9585-F3CEEDD4D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617A0-270D-AA41-8294-896ACAEF0123}"/>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BB69A4E0-5FD1-D642-80D1-9E1FF29F81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D9E32-D66A-BE45-8836-3F7E537B6033}"/>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94472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5198-4F60-5D49-94AB-BA4C5EC457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33A2F-276F-564B-B5AA-E4A007BEA3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5FD38-DE1D-0E4F-B8DF-1C001EFD0836}"/>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7F468714-583C-B245-AA73-98DC32019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9A175-76CA-4C47-8C9B-9A746CEA9F3A}"/>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2998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D4458-CBBB-FB42-A943-DE60070E6A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2A9F2-97E1-AE4C-8812-4D4F170762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1BC71-9F62-7647-9690-28A077E6A2A0}"/>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927A4308-9871-7746-9A4D-128A06B67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149DE-5DC3-0347-8B31-F81DD95DCE4C}"/>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4050275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825-70A5-E44C-8B18-6A6F42CB8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FAC4F9-651C-414D-967F-8C8F6C925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8003E-A3EC-3745-AA25-E0518045E28F}"/>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307FEDC5-671C-BE43-9339-FDDA2272E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71962-85C7-1044-ABB0-F3D9A6B0E354}"/>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68216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115-3873-184F-85BE-A0362378AA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115394-EF4F-F54D-B3FF-EDDDF2049B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610CC-DF30-4441-93B3-6A2CE3AAF2E2}"/>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A8DD6CBF-CFAB-5843-A2A7-6F6F0A562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9AD35-23E9-1F48-AF91-D220F5A807A4}"/>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3607690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94B2-28B6-D84E-816A-D0CC2B5130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F6FBE-A2F5-654D-A6F8-DFD39A4C5B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8F8390-35B2-4B43-92B4-B09911FE80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A205B-B184-464E-B285-7D877A006677}"/>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6" name="Footer Placeholder 5">
            <a:extLst>
              <a:ext uri="{FF2B5EF4-FFF2-40B4-BE49-F238E27FC236}">
                <a16:creationId xmlns:a16="http://schemas.microsoft.com/office/drawing/2014/main" id="{B93FB865-543D-8443-9CA2-BA17E26DA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48CAED-B3BC-F64F-82C5-E79E75434BC1}"/>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98020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2B34-A09B-7848-961C-DE946B299A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460B1C-B96E-614C-98B9-506724E33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38EAA9-C1BD-B14B-97AD-D63406D683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2C850-DEED-CC4A-B466-684AA01A3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7B0BF-EB12-334A-BD03-B0951560BC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E16B72-7DE1-0B4C-8B09-6BCEE77D2AAB}"/>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8" name="Footer Placeholder 7">
            <a:extLst>
              <a:ext uri="{FF2B5EF4-FFF2-40B4-BE49-F238E27FC236}">
                <a16:creationId xmlns:a16="http://schemas.microsoft.com/office/drawing/2014/main" id="{0F8B9812-B3B6-614E-8DC1-1AEF87CAAC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4E30B-2AB5-164E-B0C9-B49732A79198}"/>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331619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C684-8F63-D04E-B368-674A64DFF6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02CF3E-AEAA-1F42-AFE2-513F364F90A3}"/>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4" name="Footer Placeholder 3">
            <a:extLst>
              <a:ext uri="{FF2B5EF4-FFF2-40B4-BE49-F238E27FC236}">
                <a16:creationId xmlns:a16="http://schemas.microsoft.com/office/drawing/2014/main" id="{9DB3476B-673C-0C4A-86CF-AD7887CD4B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B0F817-2BD1-5041-B24B-F3B356A2915F}"/>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58907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620796-F05A-0D4D-B8AA-8ECDBE241AB6}"/>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3" name="Footer Placeholder 2">
            <a:extLst>
              <a:ext uri="{FF2B5EF4-FFF2-40B4-BE49-F238E27FC236}">
                <a16:creationId xmlns:a16="http://schemas.microsoft.com/office/drawing/2014/main" id="{D81F8B70-928E-CD46-B998-598C430870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659858-450B-4247-8951-958B9C9A7D8F}"/>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43703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7196-BFD0-1F4D-B642-DB3EA0BDA8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9A9AF1-EF2A-874F-B823-37A020F73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0D4A89-E6C5-F14D-9650-2B093D5F0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78388D-043F-0743-BB24-7427BF3F8001}"/>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6" name="Footer Placeholder 5">
            <a:extLst>
              <a:ext uri="{FF2B5EF4-FFF2-40B4-BE49-F238E27FC236}">
                <a16:creationId xmlns:a16="http://schemas.microsoft.com/office/drawing/2014/main" id="{0D6F5181-F4EF-BD48-A78F-3D78103D6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6CE94-C73C-0B45-8E12-222D367EC107}"/>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307731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151E-7B0D-5446-B225-E0ED88537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9842FB-C235-9842-BD54-79E94D50C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143862-97D0-C14F-AE41-CC66B240B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19B3C-14A4-1947-B686-32EC20AD7751}"/>
              </a:ext>
            </a:extLst>
          </p:cNvPr>
          <p:cNvSpPr>
            <a:spLocks noGrp="1"/>
          </p:cNvSpPr>
          <p:nvPr>
            <p:ph type="dt" sz="half" idx="10"/>
          </p:nvPr>
        </p:nvSpPr>
        <p:spPr/>
        <p:txBody>
          <a:bodyPr/>
          <a:lstStyle/>
          <a:p>
            <a:fld id="{02C429D0-C84E-2C45-8432-F3984CD14637}" type="datetimeFigureOut">
              <a:rPr lang="en-US" smtClean="0"/>
              <a:t>7/22/19</a:t>
            </a:fld>
            <a:endParaRPr lang="en-US"/>
          </a:p>
        </p:txBody>
      </p:sp>
      <p:sp>
        <p:nvSpPr>
          <p:cNvPr id="6" name="Footer Placeholder 5">
            <a:extLst>
              <a:ext uri="{FF2B5EF4-FFF2-40B4-BE49-F238E27FC236}">
                <a16:creationId xmlns:a16="http://schemas.microsoft.com/office/drawing/2014/main" id="{AD54E490-3F0D-2841-B2C4-D43326AA3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F19AF-8B66-F244-9B30-C5BCD51FD7C2}"/>
              </a:ext>
            </a:extLst>
          </p:cNvPr>
          <p:cNvSpPr>
            <a:spLocks noGrp="1"/>
          </p:cNvSpPr>
          <p:nvPr>
            <p:ph type="sldNum" sz="quarter" idx="12"/>
          </p:nvPr>
        </p:nvSpPr>
        <p:spPr/>
        <p:txBody>
          <a:bodyPr/>
          <a:lstStyle/>
          <a:p>
            <a:fld id="{18FA8E5E-3F1A-674C-8920-4749CDAE6C9D}" type="slidenum">
              <a:rPr lang="en-US" smtClean="0"/>
              <a:t>‹#›</a:t>
            </a:fld>
            <a:endParaRPr lang="en-US"/>
          </a:p>
        </p:txBody>
      </p:sp>
    </p:spTree>
    <p:extLst>
      <p:ext uri="{BB962C8B-B14F-4D97-AF65-F5344CB8AC3E}">
        <p14:creationId xmlns:p14="http://schemas.microsoft.com/office/powerpoint/2010/main" val="222906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C3436-448B-D341-81EC-A9051EE3B6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5FBEE1-0E2E-BA49-8883-FA2AAB737A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0565-BE15-7040-B2C1-8CC3D92422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429D0-C84E-2C45-8432-F3984CD14637}" type="datetimeFigureOut">
              <a:rPr lang="en-US" smtClean="0"/>
              <a:t>7/22/19</a:t>
            </a:fld>
            <a:endParaRPr lang="en-US"/>
          </a:p>
        </p:txBody>
      </p:sp>
      <p:sp>
        <p:nvSpPr>
          <p:cNvPr id="5" name="Footer Placeholder 4">
            <a:extLst>
              <a:ext uri="{FF2B5EF4-FFF2-40B4-BE49-F238E27FC236}">
                <a16:creationId xmlns:a16="http://schemas.microsoft.com/office/drawing/2014/main" id="{D18D1154-F6D1-0B43-85E9-73241D0A8C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8AF460-CD3B-E842-BBB7-1FA75F053F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A8E5E-3F1A-674C-8920-4749CDAE6C9D}" type="slidenum">
              <a:rPr lang="en-US" smtClean="0"/>
              <a:t>‹#›</a:t>
            </a:fld>
            <a:endParaRPr lang="en-US"/>
          </a:p>
        </p:txBody>
      </p:sp>
    </p:spTree>
    <p:extLst>
      <p:ext uri="{BB962C8B-B14F-4D97-AF65-F5344CB8AC3E}">
        <p14:creationId xmlns:p14="http://schemas.microsoft.com/office/powerpoint/2010/main" val="3603187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5DBF-DB38-494C-B820-BA081AD5A434}"/>
              </a:ext>
            </a:extLst>
          </p:cNvPr>
          <p:cNvSpPr>
            <a:spLocks noGrp="1"/>
          </p:cNvSpPr>
          <p:nvPr>
            <p:ph type="ctrTitle"/>
          </p:nvPr>
        </p:nvSpPr>
        <p:spPr/>
        <p:txBody>
          <a:bodyPr/>
          <a:lstStyle/>
          <a:p>
            <a:r>
              <a:rPr lang="en-US" dirty="0" err="1"/>
              <a:t>Citibike</a:t>
            </a:r>
            <a:r>
              <a:rPr lang="en-US" dirty="0"/>
              <a:t>: Role in NY Commute</a:t>
            </a:r>
          </a:p>
        </p:txBody>
      </p:sp>
      <p:sp>
        <p:nvSpPr>
          <p:cNvPr id="3" name="Subtitle 2">
            <a:extLst>
              <a:ext uri="{FF2B5EF4-FFF2-40B4-BE49-F238E27FC236}">
                <a16:creationId xmlns:a16="http://schemas.microsoft.com/office/drawing/2014/main" id="{E34CF45D-075D-2547-9B15-FE2AFF6EF4DF}"/>
              </a:ext>
            </a:extLst>
          </p:cNvPr>
          <p:cNvSpPr>
            <a:spLocks noGrp="1"/>
          </p:cNvSpPr>
          <p:nvPr>
            <p:ph type="subTitle" idx="1"/>
          </p:nvPr>
        </p:nvSpPr>
        <p:spPr/>
        <p:txBody>
          <a:bodyPr/>
          <a:lstStyle/>
          <a:p>
            <a:r>
              <a:rPr lang="en-US" dirty="0"/>
              <a:t>James Dietz</a:t>
            </a:r>
          </a:p>
          <a:p>
            <a:r>
              <a:rPr lang="en-US" dirty="0"/>
              <a:t>NOTE: I ended up using screenshots and PP because the 9 million records were too much for Tableau.  I had storyboards and dashboards that captioned my analysis but that was lost completely.</a:t>
            </a:r>
          </a:p>
        </p:txBody>
      </p:sp>
      <p:pic>
        <p:nvPicPr>
          <p:cNvPr id="5" name="Graphic 4">
            <a:extLst>
              <a:ext uri="{FF2B5EF4-FFF2-40B4-BE49-F238E27FC236}">
                <a16:creationId xmlns:a16="http://schemas.microsoft.com/office/drawing/2014/main" id="{CAFABED5-2620-7244-AAFA-BF08D58BF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3130" y="5257800"/>
            <a:ext cx="4318000" cy="1130300"/>
          </a:xfrm>
          <a:prstGeom prst="rect">
            <a:avLst/>
          </a:prstGeom>
        </p:spPr>
      </p:pic>
    </p:spTree>
    <p:extLst>
      <p:ext uri="{BB962C8B-B14F-4D97-AF65-F5344CB8AC3E}">
        <p14:creationId xmlns:p14="http://schemas.microsoft.com/office/powerpoint/2010/main" val="2788807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9FBE26-3E42-4E42-ACF3-EEA65C072868}"/>
              </a:ext>
            </a:extLst>
          </p:cNvPr>
          <p:cNvPicPr>
            <a:picLocks noChangeAspect="1"/>
          </p:cNvPicPr>
          <p:nvPr/>
        </p:nvPicPr>
        <p:blipFill>
          <a:blip r:embed="rId2"/>
          <a:stretch>
            <a:fillRect/>
          </a:stretch>
        </p:blipFill>
        <p:spPr>
          <a:xfrm>
            <a:off x="335142" y="111210"/>
            <a:ext cx="11521715" cy="6746789"/>
          </a:xfrm>
          <a:prstGeom prst="rect">
            <a:avLst/>
          </a:prstGeom>
        </p:spPr>
      </p:pic>
    </p:spTree>
    <p:extLst>
      <p:ext uri="{BB962C8B-B14F-4D97-AF65-F5344CB8AC3E}">
        <p14:creationId xmlns:p14="http://schemas.microsoft.com/office/powerpoint/2010/main" val="1084011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91412C-6005-9A44-93B3-7B7A8ECADD33}"/>
              </a:ext>
            </a:extLst>
          </p:cNvPr>
          <p:cNvPicPr>
            <a:picLocks noChangeAspect="1"/>
          </p:cNvPicPr>
          <p:nvPr/>
        </p:nvPicPr>
        <p:blipFill>
          <a:blip r:embed="rId2"/>
          <a:stretch>
            <a:fillRect/>
          </a:stretch>
        </p:blipFill>
        <p:spPr>
          <a:xfrm>
            <a:off x="337479" y="111210"/>
            <a:ext cx="11517042" cy="6746789"/>
          </a:xfrm>
          <a:prstGeom prst="rect">
            <a:avLst/>
          </a:prstGeom>
        </p:spPr>
      </p:pic>
    </p:spTree>
    <p:extLst>
      <p:ext uri="{BB962C8B-B14F-4D97-AF65-F5344CB8AC3E}">
        <p14:creationId xmlns:p14="http://schemas.microsoft.com/office/powerpoint/2010/main" val="312902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946DC1-95D9-8548-999B-8976EEE0C278}"/>
              </a:ext>
            </a:extLst>
          </p:cNvPr>
          <p:cNvPicPr>
            <a:picLocks noChangeAspect="1"/>
          </p:cNvPicPr>
          <p:nvPr/>
        </p:nvPicPr>
        <p:blipFill>
          <a:blip r:embed="rId2"/>
          <a:stretch>
            <a:fillRect/>
          </a:stretch>
        </p:blipFill>
        <p:spPr>
          <a:xfrm>
            <a:off x="317946" y="123568"/>
            <a:ext cx="11556108" cy="6734432"/>
          </a:xfrm>
          <a:prstGeom prst="rect">
            <a:avLst/>
          </a:prstGeom>
        </p:spPr>
      </p:pic>
    </p:spTree>
    <p:extLst>
      <p:ext uri="{BB962C8B-B14F-4D97-AF65-F5344CB8AC3E}">
        <p14:creationId xmlns:p14="http://schemas.microsoft.com/office/powerpoint/2010/main" val="401189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BCAFF-5ECC-974C-AEDD-390966CE7DFC}"/>
              </a:ext>
            </a:extLst>
          </p:cNvPr>
          <p:cNvPicPr>
            <a:picLocks noChangeAspect="1"/>
          </p:cNvPicPr>
          <p:nvPr/>
        </p:nvPicPr>
        <p:blipFill>
          <a:blip r:embed="rId2"/>
          <a:stretch>
            <a:fillRect/>
          </a:stretch>
        </p:blipFill>
        <p:spPr>
          <a:xfrm>
            <a:off x="235209" y="86496"/>
            <a:ext cx="11721582" cy="6771503"/>
          </a:xfrm>
          <a:prstGeom prst="rect">
            <a:avLst/>
          </a:prstGeom>
        </p:spPr>
      </p:pic>
    </p:spTree>
    <p:extLst>
      <p:ext uri="{BB962C8B-B14F-4D97-AF65-F5344CB8AC3E}">
        <p14:creationId xmlns:p14="http://schemas.microsoft.com/office/powerpoint/2010/main" val="77234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C4EB64-3E83-C040-810A-6E34566B9F53}"/>
              </a:ext>
            </a:extLst>
          </p:cNvPr>
          <p:cNvPicPr>
            <a:picLocks noChangeAspect="1"/>
          </p:cNvPicPr>
          <p:nvPr/>
        </p:nvPicPr>
        <p:blipFill>
          <a:blip r:embed="rId2"/>
          <a:stretch>
            <a:fillRect/>
          </a:stretch>
        </p:blipFill>
        <p:spPr>
          <a:xfrm>
            <a:off x="331703" y="86496"/>
            <a:ext cx="11528594" cy="6771503"/>
          </a:xfrm>
          <a:prstGeom prst="rect">
            <a:avLst/>
          </a:prstGeom>
        </p:spPr>
      </p:pic>
    </p:spTree>
    <p:extLst>
      <p:ext uri="{BB962C8B-B14F-4D97-AF65-F5344CB8AC3E}">
        <p14:creationId xmlns:p14="http://schemas.microsoft.com/office/powerpoint/2010/main" val="5169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EE66E-CBE3-BA44-8D24-C9419999FD0D}"/>
              </a:ext>
            </a:extLst>
          </p:cNvPr>
          <p:cNvPicPr>
            <a:picLocks noChangeAspect="1"/>
          </p:cNvPicPr>
          <p:nvPr/>
        </p:nvPicPr>
        <p:blipFill>
          <a:blip r:embed="rId2"/>
          <a:stretch>
            <a:fillRect/>
          </a:stretch>
        </p:blipFill>
        <p:spPr>
          <a:xfrm>
            <a:off x="206545" y="0"/>
            <a:ext cx="11556489" cy="6858000"/>
          </a:xfrm>
          <a:prstGeom prst="rect">
            <a:avLst/>
          </a:prstGeom>
        </p:spPr>
      </p:pic>
    </p:spTree>
    <p:extLst>
      <p:ext uri="{BB962C8B-B14F-4D97-AF65-F5344CB8AC3E}">
        <p14:creationId xmlns:p14="http://schemas.microsoft.com/office/powerpoint/2010/main" val="408295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2EA38-10E7-844E-B376-FC791598290D}"/>
              </a:ext>
            </a:extLst>
          </p:cNvPr>
          <p:cNvPicPr>
            <a:picLocks noChangeAspect="1"/>
          </p:cNvPicPr>
          <p:nvPr/>
        </p:nvPicPr>
        <p:blipFill>
          <a:blip r:embed="rId2"/>
          <a:stretch>
            <a:fillRect/>
          </a:stretch>
        </p:blipFill>
        <p:spPr>
          <a:xfrm>
            <a:off x="344460" y="86496"/>
            <a:ext cx="11503079" cy="6771503"/>
          </a:xfrm>
          <a:prstGeom prst="rect">
            <a:avLst/>
          </a:prstGeom>
        </p:spPr>
      </p:pic>
    </p:spTree>
    <p:extLst>
      <p:ext uri="{BB962C8B-B14F-4D97-AF65-F5344CB8AC3E}">
        <p14:creationId xmlns:p14="http://schemas.microsoft.com/office/powerpoint/2010/main" val="3290365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55A2FE-A2D9-D646-B5B3-48F37667C11B}"/>
              </a:ext>
            </a:extLst>
          </p:cNvPr>
          <p:cNvPicPr>
            <a:picLocks noChangeAspect="1"/>
          </p:cNvPicPr>
          <p:nvPr/>
        </p:nvPicPr>
        <p:blipFill>
          <a:blip r:embed="rId2"/>
          <a:stretch>
            <a:fillRect/>
          </a:stretch>
        </p:blipFill>
        <p:spPr>
          <a:xfrm>
            <a:off x="219718" y="98854"/>
            <a:ext cx="11752564" cy="6759146"/>
          </a:xfrm>
          <a:prstGeom prst="rect">
            <a:avLst/>
          </a:prstGeom>
        </p:spPr>
      </p:pic>
    </p:spTree>
    <p:extLst>
      <p:ext uri="{BB962C8B-B14F-4D97-AF65-F5344CB8AC3E}">
        <p14:creationId xmlns:p14="http://schemas.microsoft.com/office/powerpoint/2010/main" val="3151627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AA2F31-B9BE-C643-990E-08AD713DC448}"/>
              </a:ext>
            </a:extLst>
          </p:cNvPr>
          <p:cNvPicPr>
            <a:picLocks noChangeAspect="1"/>
          </p:cNvPicPr>
          <p:nvPr/>
        </p:nvPicPr>
        <p:blipFill>
          <a:blip r:embed="rId2"/>
          <a:stretch>
            <a:fillRect/>
          </a:stretch>
        </p:blipFill>
        <p:spPr>
          <a:xfrm>
            <a:off x="321385" y="135924"/>
            <a:ext cx="11549230" cy="6722076"/>
          </a:xfrm>
          <a:prstGeom prst="rect">
            <a:avLst/>
          </a:prstGeom>
        </p:spPr>
      </p:pic>
    </p:spTree>
    <p:extLst>
      <p:ext uri="{BB962C8B-B14F-4D97-AF65-F5344CB8AC3E}">
        <p14:creationId xmlns:p14="http://schemas.microsoft.com/office/powerpoint/2010/main" val="87754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B0B-8194-704D-A984-28C175EA665B}"/>
              </a:ext>
            </a:extLst>
          </p:cNvPr>
          <p:cNvSpPr>
            <a:spLocks noGrp="1"/>
          </p:cNvSpPr>
          <p:nvPr>
            <p:ph type="title"/>
          </p:nvPr>
        </p:nvSpPr>
        <p:spPr/>
        <p:txBody>
          <a:bodyPr/>
          <a:lstStyle/>
          <a:p>
            <a:r>
              <a:rPr lang="en-US" dirty="0"/>
              <a:t>In Brief</a:t>
            </a:r>
          </a:p>
        </p:txBody>
      </p:sp>
      <p:sp>
        <p:nvSpPr>
          <p:cNvPr id="3" name="Content Placeholder 2">
            <a:extLst>
              <a:ext uri="{FF2B5EF4-FFF2-40B4-BE49-F238E27FC236}">
                <a16:creationId xmlns:a16="http://schemas.microsoft.com/office/drawing/2014/main" id="{EFD234E1-C91A-CA4C-ACB2-C9E3F68197E3}"/>
              </a:ext>
            </a:extLst>
          </p:cNvPr>
          <p:cNvSpPr>
            <a:spLocks noGrp="1"/>
          </p:cNvSpPr>
          <p:nvPr>
            <p:ph idx="1"/>
          </p:nvPr>
        </p:nvSpPr>
        <p:spPr/>
        <p:txBody>
          <a:bodyPr>
            <a:normAutofit/>
          </a:bodyPr>
          <a:lstStyle/>
          <a:p>
            <a:r>
              <a:rPr lang="en-US" dirty="0" err="1"/>
              <a:t>Citibike</a:t>
            </a:r>
            <a:r>
              <a:rPr lang="en-US" dirty="0"/>
              <a:t> appears to serve a niche role in short duration/distance trips that complement existing modes of NY transportation and its commuting patterns.</a:t>
            </a:r>
          </a:p>
          <a:p>
            <a:r>
              <a:rPr lang="en-US" dirty="0"/>
              <a:t>The analysis demonstrates that heavy usage stations and most frequent </a:t>
            </a:r>
            <a:r>
              <a:rPr lang="en-US" dirty="0" err="1"/>
              <a:t>Citibike</a:t>
            </a:r>
            <a:r>
              <a:rPr lang="en-US" dirty="0"/>
              <a:t> trips tend to be tied to high traffic, high income, high density areas.</a:t>
            </a:r>
          </a:p>
          <a:p>
            <a:r>
              <a:rPr lang="en-US" dirty="0"/>
              <a:t>In addition, these high frequency use patterns seem to be tied to major north south thoroughfares, major entry ways (bridges, tunnels, Penn Station and Grand Central commuter railway stations) to Manhattan, and subway stations.</a:t>
            </a:r>
          </a:p>
        </p:txBody>
      </p:sp>
    </p:spTree>
    <p:extLst>
      <p:ext uri="{BB962C8B-B14F-4D97-AF65-F5344CB8AC3E}">
        <p14:creationId xmlns:p14="http://schemas.microsoft.com/office/powerpoint/2010/main" val="483128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C0D9AC-7A8F-964A-A0D9-8C1471B18BAF}"/>
              </a:ext>
            </a:extLst>
          </p:cNvPr>
          <p:cNvPicPr>
            <a:picLocks noChangeAspect="1"/>
          </p:cNvPicPr>
          <p:nvPr/>
        </p:nvPicPr>
        <p:blipFill>
          <a:blip r:embed="rId2"/>
          <a:stretch>
            <a:fillRect/>
          </a:stretch>
        </p:blipFill>
        <p:spPr>
          <a:xfrm>
            <a:off x="343243" y="123568"/>
            <a:ext cx="11505514" cy="6734432"/>
          </a:xfrm>
          <a:prstGeom prst="rect">
            <a:avLst/>
          </a:prstGeom>
        </p:spPr>
      </p:pic>
    </p:spTree>
    <p:extLst>
      <p:ext uri="{BB962C8B-B14F-4D97-AF65-F5344CB8AC3E}">
        <p14:creationId xmlns:p14="http://schemas.microsoft.com/office/powerpoint/2010/main" val="1251407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A15DB0-E3E9-0543-A0C5-D9FF4CDAC40D}"/>
              </a:ext>
            </a:extLst>
          </p:cNvPr>
          <p:cNvPicPr>
            <a:picLocks noChangeAspect="1"/>
          </p:cNvPicPr>
          <p:nvPr/>
        </p:nvPicPr>
        <p:blipFill>
          <a:blip r:embed="rId2"/>
          <a:stretch>
            <a:fillRect/>
          </a:stretch>
        </p:blipFill>
        <p:spPr>
          <a:xfrm>
            <a:off x="167718" y="49427"/>
            <a:ext cx="11856563" cy="6759146"/>
          </a:xfrm>
          <a:prstGeom prst="rect">
            <a:avLst/>
          </a:prstGeom>
        </p:spPr>
      </p:pic>
    </p:spTree>
    <p:extLst>
      <p:ext uri="{BB962C8B-B14F-4D97-AF65-F5344CB8AC3E}">
        <p14:creationId xmlns:p14="http://schemas.microsoft.com/office/powerpoint/2010/main" val="1073721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CF8971-5DA0-9E4D-9C38-C8053C2186A2}"/>
              </a:ext>
            </a:extLst>
          </p:cNvPr>
          <p:cNvPicPr>
            <a:picLocks noChangeAspect="1"/>
          </p:cNvPicPr>
          <p:nvPr/>
        </p:nvPicPr>
        <p:blipFill>
          <a:blip r:embed="rId2"/>
          <a:stretch>
            <a:fillRect/>
          </a:stretch>
        </p:blipFill>
        <p:spPr>
          <a:xfrm>
            <a:off x="355854" y="98854"/>
            <a:ext cx="11480292" cy="6759146"/>
          </a:xfrm>
          <a:prstGeom prst="rect">
            <a:avLst/>
          </a:prstGeom>
        </p:spPr>
      </p:pic>
    </p:spTree>
    <p:extLst>
      <p:ext uri="{BB962C8B-B14F-4D97-AF65-F5344CB8AC3E}">
        <p14:creationId xmlns:p14="http://schemas.microsoft.com/office/powerpoint/2010/main" val="169551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1BB3B-2166-9E42-8214-4842DEDB744E}"/>
              </a:ext>
            </a:extLst>
          </p:cNvPr>
          <p:cNvPicPr>
            <a:picLocks noChangeAspect="1"/>
          </p:cNvPicPr>
          <p:nvPr/>
        </p:nvPicPr>
        <p:blipFill>
          <a:blip r:embed="rId2"/>
          <a:stretch>
            <a:fillRect/>
          </a:stretch>
        </p:blipFill>
        <p:spPr>
          <a:xfrm>
            <a:off x="334043" y="86496"/>
            <a:ext cx="11523914" cy="6771503"/>
          </a:xfrm>
          <a:prstGeom prst="rect">
            <a:avLst/>
          </a:prstGeom>
        </p:spPr>
      </p:pic>
    </p:spTree>
    <p:extLst>
      <p:ext uri="{BB962C8B-B14F-4D97-AF65-F5344CB8AC3E}">
        <p14:creationId xmlns:p14="http://schemas.microsoft.com/office/powerpoint/2010/main" val="175127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9A2AC1-E119-364B-AEB8-56DA102016F9}"/>
              </a:ext>
            </a:extLst>
          </p:cNvPr>
          <p:cNvPicPr>
            <a:picLocks noChangeAspect="1"/>
          </p:cNvPicPr>
          <p:nvPr/>
        </p:nvPicPr>
        <p:blipFill>
          <a:blip r:embed="rId2"/>
          <a:stretch>
            <a:fillRect/>
          </a:stretch>
        </p:blipFill>
        <p:spPr>
          <a:xfrm>
            <a:off x="357045" y="98854"/>
            <a:ext cx="11477910" cy="6759146"/>
          </a:xfrm>
          <a:prstGeom prst="rect">
            <a:avLst/>
          </a:prstGeom>
        </p:spPr>
      </p:pic>
    </p:spTree>
    <p:extLst>
      <p:ext uri="{BB962C8B-B14F-4D97-AF65-F5344CB8AC3E}">
        <p14:creationId xmlns:p14="http://schemas.microsoft.com/office/powerpoint/2010/main" val="405758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1D04B-3334-7B43-9493-4DCF4EEB36EB}"/>
              </a:ext>
            </a:extLst>
          </p:cNvPr>
          <p:cNvPicPr>
            <a:picLocks noChangeAspect="1"/>
          </p:cNvPicPr>
          <p:nvPr/>
        </p:nvPicPr>
        <p:blipFill>
          <a:blip r:embed="rId2"/>
          <a:stretch>
            <a:fillRect/>
          </a:stretch>
        </p:blipFill>
        <p:spPr>
          <a:xfrm>
            <a:off x="335142" y="148280"/>
            <a:ext cx="11521715" cy="6709719"/>
          </a:xfrm>
          <a:prstGeom prst="rect">
            <a:avLst/>
          </a:prstGeom>
        </p:spPr>
      </p:pic>
    </p:spTree>
    <p:extLst>
      <p:ext uri="{BB962C8B-B14F-4D97-AF65-F5344CB8AC3E}">
        <p14:creationId xmlns:p14="http://schemas.microsoft.com/office/powerpoint/2010/main" val="369558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7B360-26C0-3143-AC77-B32B1BB5A27B}"/>
              </a:ext>
            </a:extLst>
          </p:cNvPr>
          <p:cNvPicPr>
            <a:picLocks noChangeAspect="1"/>
          </p:cNvPicPr>
          <p:nvPr/>
        </p:nvPicPr>
        <p:blipFill>
          <a:blip r:embed="rId2"/>
          <a:stretch>
            <a:fillRect/>
          </a:stretch>
        </p:blipFill>
        <p:spPr>
          <a:xfrm>
            <a:off x="324655" y="98854"/>
            <a:ext cx="11542690" cy="6759146"/>
          </a:xfrm>
          <a:prstGeom prst="rect">
            <a:avLst/>
          </a:prstGeom>
        </p:spPr>
      </p:pic>
    </p:spTree>
    <p:extLst>
      <p:ext uri="{BB962C8B-B14F-4D97-AF65-F5344CB8AC3E}">
        <p14:creationId xmlns:p14="http://schemas.microsoft.com/office/powerpoint/2010/main" val="1623129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139</Words>
  <Application>Microsoft Macintosh PowerPoint</Application>
  <PresentationFormat>Widescreen</PresentationFormat>
  <Paragraphs>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Citibike: Role in NY Commute</vt:lpstr>
      <vt:lpstr>In Brief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2019-07-22T19:47:32Z</dcterms:created>
  <dcterms:modified xsi:type="dcterms:W3CDTF">2019-07-22T20:25:15Z</dcterms:modified>
</cp:coreProperties>
</file>